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8" r:id="rId2"/>
    <p:sldId id="354" r:id="rId3"/>
    <p:sldId id="357" r:id="rId4"/>
    <p:sldId id="358" r:id="rId5"/>
    <p:sldId id="362" r:id="rId6"/>
    <p:sldId id="355" r:id="rId7"/>
    <p:sldId id="365" r:id="rId8"/>
    <p:sldId id="359" r:id="rId9"/>
    <p:sldId id="366" r:id="rId10"/>
    <p:sldId id="369" r:id="rId11"/>
    <p:sldId id="370" r:id="rId12"/>
    <p:sldId id="361" r:id="rId13"/>
    <p:sldId id="363" r:id="rId14"/>
    <p:sldId id="364" r:id="rId15"/>
  </p:sldIdLst>
  <p:sldSz cx="9144000" cy="6858000" type="screen4x3"/>
  <p:notesSz cx="6735763" cy="9799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FAF0E-2018-4B72-B456-28D163C6679B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EBC69-AC25-4F53-BAC7-A622A38289B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25729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FFBF8-BD5F-49E9-B3A6-0C589316179E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CD7E3-1BBC-4E8A-B866-4696D1A10E3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5748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CD7E3-1BBC-4E8A-B866-4696D1A10E30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Zdroje,</a:t>
            </a:r>
            <a:r>
              <a:rPr lang="sk-SK" baseline="0" dirty="0" smtClean="0"/>
              <a:t> ktoré sme získali v rámci tejto výzvy sme získali za veľmi </a:t>
            </a:r>
            <a:r>
              <a:rPr lang="sk-SK" baseline="0" smtClean="0"/>
              <a:t>špecifických podmienok. 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CD7E3-1BBC-4E8A-B866-4696D1A10E30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3AE-1426-4243-9080-DC14D2EDD27E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4C11-CDE9-4F74-9382-1345F53BD3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9060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3AE-1426-4243-9080-DC14D2EDD27E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4C11-CDE9-4F74-9382-1345F53BD3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9676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3AE-1426-4243-9080-DC14D2EDD27E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4C11-CDE9-4F74-9382-1345F53BD3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3376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3AE-1426-4243-9080-DC14D2EDD27E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4C11-CDE9-4F74-9382-1345F53BD3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9529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3AE-1426-4243-9080-DC14D2EDD27E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4C11-CDE9-4F74-9382-1345F53BD3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2127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3AE-1426-4243-9080-DC14D2EDD27E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4C11-CDE9-4F74-9382-1345F53BD3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0975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3AE-1426-4243-9080-DC14D2EDD27E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4C11-CDE9-4F74-9382-1345F53BD3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6287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3AE-1426-4243-9080-DC14D2EDD27E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4C11-CDE9-4F74-9382-1345F53BD3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5006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3AE-1426-4243-9080-DC14D2EDD27E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4C11-CDE9-4F74-9382-1345F53BD3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6371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3AE-1426-4243-9080-DC14D2EDD27E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4C11-CDE9-4F74-9382-1345F53BD3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8072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E3AE-1426-4243-9080-DC14D2EDD27E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4C11-CDE9-4F74-9382-1345F53BD3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8498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AB8B6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6E3AE-1426-4243-9080-DC14D2EDD27E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4C11-CDE9-4F74-9382-1345F53BD3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256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D4D0C5"/>
            </a:gs>
            <a:gs pos="0">
              <a:srgbClr val="BAB8B6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sk-SK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Cyklotrasy bez hraníc – 2.etapa </a:t>
            </a:r>
            <a:r>
              <a:rPr lang="sk-SK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výstavby</a:t>
            </a:r>
            <a:br>
              <a:rPr lang="sk-SK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Kerékpárutak határok nélkül – az építés 2.fázisa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700" dirty="0">
                <a:solidFill>
                  <a:prstClr val="black"/>
                </a:solidFill>
                <a:cs typeface="Times New Roman" pitchFamily="18" charset="0"/>
              </a:rPr>
              <a:t>HUSK1301/2.3.1/0023</a:t>
            </a:r>
            <a:r>
              <a:rPr lang="sk-SK" sz="3600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sk-SK" sz="36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sk-SK" sz="2200" b="1" dirty="0">
                <a:solidFill>
                  <a:schemeClr val="accent3">
                    <a:lumMod val="50000"/>
                  </a:schemeClr>
                </a:solidFill>
              </a:rPr>
              <a:t>Program cezhraničnej spolupráce </a:t>
            </a:r>
            <a:br>
              <a:rPr lang="sk-SK" sz="2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sk-SK" sz="2200" b="1" dirty="0">
                <a:solidFill>
                  <a:schemeClr val="accent3">
                    <a:lumMod val="50000"/>
                  </a:schemeClr>
                </a:solidFill>
              </a:rPr>
              <a:t>Maďarská republika – Slovenská republika 2007-2013</a:t>
            </a:r>
            <a:r>
              <a:rPr lang="sk-SK" sz="4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sk-SK" sz="40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69160"/>
            <a:ext cx="662622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01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P\AppData\Local\Temp\WLMDSS.tmp\WLMAD66.tmp\_mapa_KlatovskerRameno  1a2 eta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520" y="0"/>
            <a:ext cx="7026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002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C:\Users\HP\AppData\Local\Temp\WLMDSS.tmp\WLMAD66.tmp\_mapa_Dunajska_magistrala 1a2 eta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224" y="0"/>
            <a:ext cx="7029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106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683568" y="548680"/>
            <a:ext cx="8064896" cy="590465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5720" lvl="0" indent="0" algn="just">
              <a:lnSpc>
                <a:spcPct val="110000"/>
              </a:lnSpc>
              <a:buNone/>
            </a:pPr>
            <a:endParaRPr lang="sk-SK" sz="29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indent="0" algn="ctr">
              <a:lnSpc>
                <a:spcPct val="110000"/>
              </a:lnSpc>
              <a:buNone/>
            </a:pPr>
            <a:r>
              <a:rPr lang="sk-SK" b="1" dirty="0" smtClean="0">
                <a:solidFill>
                  <a:prstClr val="black"/>
                </a:solidFill>
                <a:cs typeface="Times New Roman" pitchFamily="18" charset="0"/>
              </a:rPr>
              <a:t>Dĺžka stavaného úseku v rámci 2. etapy výstavby na území MR: </a:t>
            </a:r>
          </a:p>
          <a:p>
            <a:pPr marL="45720" indent="0" algn="ctr">
              <a:lnSpc>
                <a:spcPct val="110000"/>
              </a:lnSpc>
              <a:buNone/>
            </a:pPr>
            <a:r>
              <a:rPr lang="sk-SK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itchFamily="18" charset="0"/>
              </a:rPr>
              <a:t>– 3,3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itchFamily="18" charset="0"/>
              </a:rPr>
              <a:t> km</a:t>
            </a:r>
            <a:r>
              <a:rPr lang="sk-SK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sk-SK" sz="3100" dirty="0" smtClean="0"/>
          </a:p>
          <a:p>
            <a:endParaRPr lang="sk-SK" sz="3100" dirty="0" smtClean="0"/>
          </a:p>
          <a:p>
            <a:r>
              <a:rPr lang="sk-SK" sz="3100" dirty="0" smtClean="0"/>
              <a:t>Z toho v dĺžke 939 m bude viesť po intravilánoch obcí (</a:t>
            </a:r>
            <a:r>
              <a:rPr lang="sk-SK" sz="3100" dirty="0" err="1" smtClean="0"/>
              <a:t>Lipót</a:t>
            </a:r>
            <a:r>
              <a:rPr lang="sk-SK" sz="3100" dirty="0" smtClean="0"/>
              <a:t> 186 m a </a:t>
            </a:r>
            <a:r>
              <a:rPr lang="sk-SK" sz="3100" dirty="0" err="1" smtClean="0"/>
              <a:t>Hédervár</a:t>
            </a:r>
            <a:r>
              <a:rPr lang="sk-SK" sz="3100" dirty="0" smtClean="0"/>
              <a:t> 753 m). </a:t>
            </a:r>
          </a:p>
          <a:p>
            <a:endParaRPr lang="sk-SK" sz="3100" dirty="0" smtClean="0"/>
          </a:p>
          <a:p>
            <a:r>
              <a:rPr lang="sk-SK" sz="3100" dirty="0" smtClean="0"/>
              <a:t>Zvyšná časť stavaného úseku je extravilán spájajúci tieto 2 obce pozdĺž cesty evidovanej pod číslom 1411 v dĺžke 2,4 km. V 2+251,60 </a:t>
            </a:r>
            <a:r>
              <a:rPr lang="sk-SK" sz="3100" dirty="0" err="1" smtClean="0"/>
              <a:t>km-tri</a:t>
            </a:r>
            <a:r>
              <a:rPr lang="sk-SK" sz="3100" dirty="0" smtClean="0"/>
              <a:t> sa vybuduje most pre cyklistov. </a:t>
            </a:r>
          </a:p>
          <a:p>
            <a:endParaRPr lang="sk-SK" sz="3100" dirty="0" smtClean="0"/>
          </a:p>
          <a:p>
            <a:r>
              <a:rPr lang="sk-SK" sz="3100" dirty="0" smtClean="0"/>
              <a:t>Pripravovaná cyklotrasa sa z </a:t>
            </a:r>
            <a:r>
              <a:rPr lang="sk-SK" sz="3100" dirty="0" err="1" smtClean="0"/>
              <a:t>Lipótu</a:t>
            </a:r>
            <a:r>
              <a:rPr lang="sk-SK" sz="3100" dirty="0" smtClean="0"/>
              <a:t> napojí na len nedávno zrekonštruovanú asfaltovú cestu vedúcu k prístavu pre kompu </a:t>
            </a:r>
            <a:r>
              <a:rPr lang="sk-SK" sz="3100" dirty="0" err="1" smtClean="0"/>
              <a:t>Dunaremete</a:t>
            </a:r>
            <a:r>
              <a:rPr lang="sk-SK" sz="3100" dirty="0" smtClean="0"/>
              <a:t> - Gabčíkovo (projekt financovaný zo zdrojov Programu HUSK v r. 2011-2012), ktorá sa doplní tabuľami a bude fungovať ako značená cyklotrasa.</a:t>
            </a:r>
            <a:endParaRPr lang="sk-SK" sz="31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en-GB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r>
              <a:rPr lang="en-GB" sz="2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GB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10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683568" y="548680"/>
            <a:ext cx="8064896" cy="590465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45720" lvl="0" indent="0" algn="just">
              <a:lnSpc>
                <a:spcPct val="110000"/>
              </a:lnSpc>
              <a:buNone/>
            </a:pPr>
            <a:endParaRPr lang="sk-SK" sz="29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pl-PL" sz="4400" b="1" u="sng" dirty="0" smtClean="0">
                <a:solidFill>
                  <a:schemeClr val="tx2"/>
                </a:solidFill>
                <a:cs typeface="Times New Roman" pitchFamily="18" charset="0"/>
              </a:rPr>
              <a:t>Cieľové skupiny:</a:t>
            </a:r>
          </a:p>
          <a:p>
            <a:pPr>
              <a:buNone/>
            </a:pPr>
            <a:endParaRPr lang="pl-PL" sz="3300" dirty="0" smtClean="0"/>
          </a:p>
          <a:p>
            <a:pPr>
              <a:buNone/>
            </a:pPr>
            <a:r>
              <a:rPr lang="pl-PL" sz="3300" dirty="0" smtClean="0"/>
              <a:t>Primárna cieľová skupina projektu: </a:t>
            </a:r>
          </a:p>
          <a:p>
            <a:r>
              <a:rPr lang="pl-PL" dirty="0" smtClean="0"/>
              <a:t>do projektu zapojení partneri - inštitúcie</a:t>
            </a:r>
          </a:p>
          <a:p>
            <a:r>
              <a:rPr lang="sk-SK" dirty="0" smtClean="0"/>
              <a:t>všetci obyv. a návštevníci do projektu zapojených </a:t>
            </a:r>
            <a:r>
              <a:rPr lang="sk-SK" dirty="0" err="1" smtClean="0"/>
              <a:t>mikroregiónov</a:t>
            </a:r>
            <a:r>
              <a:rPr lang="sk-SK" dirty="0" smtClean="0"/>
              <a:t> (MR </a:t>
            </a:r>
            <a:r>
              <a:rPr lang="sk-SK" dirty="0" err="1" smtClean="0"/>
              <a:t>Klátovské</a:t>
            </a:r>
            <a:r>
              <a:rPr lang="sk-SK" dirty="0" smtClean="0"/>
              <a:t> rameno, </a:t>
            </a:r>
            <a:r>
              <a:rPr lang="sk-SK" dirty="0" err="1" smtClean="0"/>
              <a:t>Warkun</a:t>
            </a:r>
            <a:r>
              <a:rPr lang="sk-SK" dirty="0" smtClean="0"/>
              <a:t>, </a:t>
            </a:r>
            <a:r>
              <a:rPr lang="sk-SK" dirty="0" err="1" smtClean="0"/>
              <a:t>Medzičilizie</a:t>
            </a:r>
            <a:r>
              <a:rPr lang="sk-SK" dirty="0" smtClean="0"/>
              <a:t>)</a:t>
            </a:r>
          </a:p>
          <a:p>
            <a:r>
              <a:rPr lang="hu-HU" dirty="0" err="1" smtClean="0"/>
              <a:t>všetci</a:t>
            </a:r>
            <a:r>
              <a:rPr lang="hu-HU" dirty="0" smtClean="0"/>
              <a:t> </a:t>
            </a:r>
            <a:r>
              <a:rPr lang="hu-HU" dirty="0" err="1" smtClean="0"/>
              <a:t>obyvatelia</a:t>
            </a:r>
            <a:r>
              <a:rPr lang="hu-HU" dirty="0" smtClean="0"/>
              <a:t> a </a:t>
            </a:r>
            <a:r>
              <a:rPr lang="hu-HU" dirty="0" err="1" smtClean="0"/>
              <a:t>návštevníci</a:t>
            </a:r>
            <a:r>
              <a:rPr lang="hu-HU" dirty="0" smtClean="0"/>
              <a:t> </a:t>
            </a:r>
            <a:r>
              <a:rPr lang="hu-HU" dirty="0" err="1" smtClean="0"/>
              <a:t>župy</a:t>
            </a:r>
            <a:r>
              <a:rPr lang="hu-HU" dirty="0" smtClean="0"/>
              <a:t> Győr-Moson-Sopron, s </a:t>
            </a:r>
            <a:r>
              <a:rPr lang="hu-HU" dirty="0" err="1" smtClean="0"/>
              <a:t>dôrazom</a:t>
            </a:r>
            <a:r>
              <a:rPr lang="hu-HU" dirty="0" smtClean="0"/>
              <a:t> na </a:t>
            </a:r>
            <a:r>
              <a:rPr lang="hu-HU" dirty="0" err="1" smtClean="0"/>
              <a:t>región</a:t>
            </a:r>
            <a:r>
              <a:rPr lang="hu-HU" dirty="0" smtClean="0"/>
              <a:t> </a:t>
            </a:r>
            <a:r>
              <a:rPr lang="hu-HU" dirty="0" err="1" smtClean="0"/>
              <a:t>Szigetközu</a:t>
            </a:r>
            <a:r>
              <a:rPr lang="hu-HU" dirty="0" smtClean="0"/>
              <a:t> a </a:t>
            </a:r>
            <a:r>
              <a:rPr lang="hu-HU" dirty="0" err="1" smtClean="0"/>
              <a:t>obce</a:t>
            </a:r>
            <a:r>
              <a:rPr lang="hu-HU" dirty="0" smtClean="0"/>
              <a:t> Lipót a </a:t>
            </a:r>
            <a:r>
              <a:rPr lang="sk-SK" dirty="0" err="1" smtClean="0"/>
              <a:t>Hédervár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Sekundárne cieľové skupiny:</a:t>
            </a:r>
          </a:p>
          <a:p>
            <a:r>
              <a:rPr lang="sk-SK" dirty="0" smtClean="0"/>
              <a:t>inštitúcie zamerané na propagáciu cestovného ruchu v SR a Maďarsku (cestovné kancelárie, médiá, TIK, cyklistické kluby...)</a:t>
            </a:r>
          </a:p>
          <a:p>
            <a:r>
              <a:rPr lang="sk-SK" dirty="0" smtClean="0"/>
              <a:t>úrady a inštitúcie, ktorých úlohou a cieľom je podpora rozvoja regiónov (vyššie územné celky – TTSK</a:t>
            </a:r>
            <a:r>
              <a:rPr lang="hu-HU" dirty="0" smtClean="0"/>
              <a:t>, </a:t>
            </a:r>
            <a:r>
              <a:rPr lang="hu-HU" dirty="0" err="1" smtClean="0"/>
              <a:t>župa</a:t>
            </a:r>
            <a:r>
              <a:rPr lang="hu-HU" dirty="0" smtClean="0"/>
              <a:t> Győr-Moson-Sopron, Agentúra na </a:t>
            </a:r>
            <a:r>
              <a:rPr lang="hu-HU" dirty="0" err="1" smtClean="0"/>
              <a:t>podporu</a:t>
            </a:r>
            <a:r>
              <a:rPr lang="hu-HU" dirty="0" smtClean="0"/>
              <a:t> </a:t>
            </a:r>
            <a:r>
              <a:rPr lang="hu-HU" dirty="0" err="1" smtClean="0"/>
              <a:t>rozvoja</a:t>
            </a:r>
            <a:r>
              <a:rPr lang="hu-HU" dirty="0" smtClean="0"/>
              <a:t> </a:t>
            </a:r>
            <a:r>
              <a:rPr lang="hu-HU" dirty="0" err="1" smtClean="0"/>
              <a:t>cestovného</a:t>
            </a:r>
            <a:r>
              <a:rPr lang="hu-HU" dirty="0" smtClean="0"/>
              <a:t> </a:t>
            </a:r>
            <a:r>
              <a:rPr lang="hu-HU" dirty="0" err="1" smtClean="0"/>
              <a:t>ruchu</a:t>
            </a:r>
            <a:r>
              <a:rPr lang="hu-HU" dirty="0" smtClean="0"/>
              <a:t> - </a:t>
            </a:r>
            <a:r>
              <a:rPr lang="hu-HU" dirty="0" err="1" smtClean="0"/>
              <a:t>napr</a:t>
            </a:r>
            <a:r>
              <a:rPr lang="hu-HU" dirty="0" smtClean="0"/>
              <a:t>. SACR v SR a </a:t>
            </a:r>
            <a:r>
              <a:rPr lang="hu-HU" dirty="0" err="1" smtClean="0"/>
              <a:t>iné</a:t>
            </a:r>
            <a:r>
              <a:rPr lang="hu-HU" dirty="0" smtClean="0"/>
              <a:t>...)</a:t>
            </a:r>
          </a:p>
          <a:p>
            <a:r>
              <a:rPr lang="sk-SK" dirty="0" smtClean="0"/>
              <a:t>v riešenom území pôsobiaci podnikateľský sektor, s dôrazom na subjekty pôsobiace v oblasti CR a iných podporných služieb (hotely, penzióny, reštaurácie, bary, termálne kúpaliská..)</a:t>
            </a: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en-GB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r>
              <a:rPr lang="en-GB" sz="2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GB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10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683568" y="548680"/>
            <a:ext cx="8064896" cy="59046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lvl="0" indent="0" algn="just">
              <a:lnSpc>
                <a:spcPct val="110000"/>
              </a:lnSpc>
              <a:buNone/>
            </a:pPr>
            <a:endParaRPr lang="sk-SK" sz="29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pl-PL" sz="4400" b="1" u="sng" dirty="0" smtClean="0">
                <a:solidFill>
                  <a:schemeClr val="tx2"/>
                </a:solidFill>
                <a:cs typeface="Times New Roman" pitchFamily="18" charset="0"/>
              </a:rPr>
              <a:t>Multiplikačné efekty:</a:t>
            </a:r>
          </a:p>
          <a:p>
            <a:pPr>
              <a:buNone/>
            </a:pPr>
            <a:endParaRPr lang="pl-PL" sz="3300" dirty="0" smtClean="0"/>
          </a:p>
          <a:p>
            <a:pPr>
              <a:buFont typeface="Wingdings" pitchFamily="2" charset="2"/>
              <a:buChar char="ü"/>
            </a:pPr>
            <a:r>
              <a:rPr lang="sk-SK" sz="2000" dirty="0" smtClean="0"/>
              <a:t>rozšírenie pôvodne naplánovanej trasy v maďarskom </a:t>
            </a:r>
            <a:r>
              <a:rPr lang="sk-SK" sz="2000" dirty="0" err="1" smtClean="0"/>
              <a:t>prihraničí</a:t>
            </a:r>
            <a:r>
              <a:rPr lang="sk-SK" sz="2000" dirty="0" smtClean="0"/>
              <a:t> o nové územia</a:t>
            </a:r>
          </a:p>
          <a:p>
            <a:pPr>
              <a:buFont typeface="Wingdings" pitchFamily="2" charset="2"/>
              <a:buChar char="ü"/>
            </a:pPr>
            <a:r>
              <a:rPr lang="sk-SK" sz="2000" dirty="0" smtClean="0"/>
              <a:t>nové prepojenia cyklotrás   (možnosť kombinovať cyklotrasy vedúce po hrádzi s cyklotrasami, ktoré turistov zavedú priamo do konkrétnych vidieckych sídiel </a:t>
            </a:r>
          </a:p>
          <a:p>
            <a:pPr>
              <a:buFont typeface="Wingdings" pitchFamily="2" charset="2"/>
              <a:buChar char="ü"/>
            </a:pPr>
            <a:r>
              <a:rPr lang="sk-SK" sz="2000" dirty="0" smtClean="0"/>
              <a:t>vytvorenie podmienok pre budovanie ďalšej infraštruktúry cestovného ruchu</a:t>
            </a:r>
          </a:p>
          <a:p>
            <a:pPr>
              <a:buNone/>
            </a:pPr>
            <a:endParaRPr lang="sk-SK" sz="2000" dirty="0" smtClean="0"/>
          </a:p>
          <a:p>
            <a:endParaRPr lang="sk-SK" sz="2000" dirty="0" smtClean="0"/>
          </a:p>
          <a:p>
            <a:pPr>
              <a:buNone/>
            </a:pP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en-GB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r>
              <a:rPr lang="en-GB" sz="2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GB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10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51520" y="548680"/>
            <a:ext cx="8496944" cy="5832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Cyklotrasy bez hraníc – 2.etapa výstavby</a:t>
            </a:r>
          </a:p>
          <a:p>
            <a:pPr marL="0" indent="0" algn="ctr">
              <a:buNone/>
            </a:pP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Kerékpárutak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határok nélkül –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építés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2.fázisa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lvl="0" indent="0" algn="ctr">
              <a:lnSpc>
                <a:spcPct val="110000"/>
              </a:lnSpc>
              <a:buNone/>
            </a:pPr>
            <a:r>
              <a:rPr lang="sk-SK" sz="2000" dirty="0" smtClean="0">
                <a:solidFill>
                  <a:prstClr val="black"/>
                </a:solidFill>
                <a:cs typeface="Times New Roman" pitchFamily="18" charset="0"/>
              </a:rPr>
              <a:t>HUSK1301/2.3.1/0023</a:t>
            </a:r>
          </a:p>
          <a:p>
            <a:pPr marL="0" indent="0" algn="ctr">
              <a:buNone/>
            </a:pPr>
            <a:r>
              <a:rPr lang="sk-SK" sz="2400" b="1" dirty="0" smtClean="0">
                <a:solidFill>
                  <a:schemeClr val="accent3">
                    <a:lumMod val="50000"/>
                  </a:schemeClr>
                </a:solidFill>
              </a:rPr>
              <a:t>Program cezhraničnej spolupráce </a:t>
            </a:r>
          </a:p>
          <a:p>
            <a:pPr marL="0" indent="0" algn="ctr">
              <a:buNone/>
            </a:pPr>
            <a:r>
              <a:rPr lang="sk-SK" sz="2400" b="1" dirty="0" smtClean="0">
                <a:solidFill>
                  <a:schemeClr val="accent3">
                    <a:lumMod val="50000"/>
                  </a:schemeClr>
                </a:solidFill>
              </a:rPr>
              <a:t>Maďarská republika – Slovenská republika 2007-2013</a:t>
            </a: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FontTx/>
              <a:buChar char="-"/>
            </a:pPr>
            <a:r>
              <a:rPr lang="sk-SK" sz="2900" dirty="0" smtClean="0">
                <a:solidFill>
                  <a:prstClr val="black"/>
                </a:solidFill>
                <a:cs typeface="Times New Roman" pitchFamily="18" charset="0"/>
              </a:rPr>
              <a:t> Zámer: pokračovať vo výstavbe cyklotrás</a:t>
            </a:r>
          </a:p>
          <a:p>
            <a:pPr marL="45720" lvl="0" indent="0">
              <a:lnSpc>
                <a:spcPct val="110000"/>
              </a:lnSpc>
              <a:buFontTx/>
              <a:buChar char="-"/>
            </a:pPr>
            <a:r>
              <a:rPr lang="sk-SK" sz="2900" dirty="0" smtClean="0">
                <a:solidFill>
                  <a:prstClr val="black"/>
                </a:solidFill>
                <a:cs typeface="Times New Roman" pitchFamily="18" charset="0"/>
              </a:rPr>
              <a:t> Hľadanie nových cezhraničných partnerov v MR,     </a:t>
            </a:r>
          </a:p>
          <a:p>
            <a:pPr marL="45720" lvl="0" indent="0">
              <a:lnSpc>
                <a:spcPct val="110000"/>
              </a:lnSpc>
              <a:buFontTx/>
              <a:buChar char="-"/>
            </a:pPr>
            <a:r>
              <a:rPr lang="sk-SK" sz="2900" dirty="0" smtClean="0">
                <a:solidFill>
                  <a:prstClr val="black"/>
                </a:solidFill>
                <a:cs typeface="Times New Roman" pitchFamily="18" charset="0"/>
              </a:rPr>
              <a:t> Využitie príležitosti  v rámci výzvy HUSK, podanie žiadosti o NFP: máj 2013</a:t>
            </a: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en-GB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en-GB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410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51520" y="548680"/>
            <a:ext cx="8496944" cy="5832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Cyklotrasy bez hraníc – 2.etapa výstavby</a:t>
            </a:r>
          </a:p>
          <a:p>
            <a:pPr marL="0" indent="0" algn="ctr">
              <a:buNone/>
            </a:pP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Kerékpárutak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határok nélkül –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építés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2.fázisa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lvl="0" indent="0" algn="ctr">
              <a:lnSpc>
                <a:spcPct val="110000"/>
              </a:lnSpc>
              <a:buNone/>
            </a:pPr>
            <a:r>
              <a:rPr lang="sk-SK" sz="2000" dirty="0" smtClean="0">
                <a:solidFill>
                  <a:prstClr val="black"/>
                </a:solidFill>
                <a:cs typeface="Times New Roman" pitchFamily="18" charset="0"/>
              </a:rPr>
              <a:t>HUSK1301/2.3.1/0023</a:t>
            </a:r>
          </a:p>
          <a:p>
            <a:pPr marL="0" indent="0" algn="ctr">
              <a:buNone/>
            </a:pPr>
            <a:endParaRPr lang="sk-SK" sz="2600" dirty="0"/>
          </a:p>
          <a:p>
            <a:pPr marL="45720" lvl="0" indent="0" algn="ctr">
              <a:lnSpc>
                <a:spcPct val="110000"/>
              </a:lnSpc>
              <a:buNone/>
            </a:pPr>
            <a:r>
              <a:rPr lang="sk-SK" sz="2800" b="1" u="sng" dirty="0" smtClean="0">
                <a:solidFill>
                  <a:schemeClr val="tx2"/>
                </a:solidFill>
                <a:cs typeface="Times New Roman" pitchFamily="18" charset="0"/>
              </a:rPr>
              <a:t>Projekt podaný v nasledovnej partnerskej štruktúre:</a:t>
            </a:r>
            <a:endParaRPr lang="sk-SK" sz="2800" b="1" u="sng" dirty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hu-HU" sz="2000" b="1" dirty="0" err="1" smtClean="0"/>
              <a:t>Združenie</a:t>
            </a:r>
            <a:r>
              <a:rPr lang="hu-HU" sz="2000" b="1" dirty="0" smtClean="0"/>
              <a:t> </a:t>
            </a:r>
            <a:r>
              <a:rPr lang="hu-HU" sz="2000" b="1" dirty="0" err="1"/>
              <a:t>obcí</a:t>
            </a:r>
            <a:r>
              <a:rPr lang="hu-HU" sz="2000" b="1" dirty="0"/>
              <a:t> </a:t>
            </a:r>
            <a:r>
              <a:rPr lang="hu-HU" sz="2000" b="1" dirty="0" err="1"/>
              <a:t>Mikroregiónu</a:t>
            </a:r>
            <a:r>
              <a:rPr lang="hu-HU" sz="2000" b="1" dirty="0"/>
              <a:t> </a:t>
            </a:r>
            <a:r>
              <a:rPr lang="hu-HU" sz="2000" b="1" dirty="0" err="1"/>
              <a:t>Klátovské</a:t>
            </a:r>
            <a:r>
              <a:rPr lang="hu-HU" sz="2000" b="1" dirty="0"/>
              <a:t> </a:t>
            </a:r>
            <a:r>
              <a:rPr lang="hu-HU" sz="2000" b="1" dirty="0" err="1"/>
              <a:t>rameno</a:t>
            </a:r>
            <a:r>
              <a:rPr lang="hu-HU" sz="2000" b="1" dirty="0"/>
              <a:t> </a:t>
            </a:r>
            <a:r>
              <a:rPr lang="hu-HU" sz="2000" dirty="0"/>
              <a:t>– </a:t>
            </a:r>
            <a:r>
              <a:rPr lang="hu-HU" sz="2000" b="1" dirty="0"/>
              <a:t>Tőkési - Ág Kistérség </a:t>
            </a:r>
            <a:r>
              <a:rPr lang="hu-HU" sz="2000" b="1" dirty="0" smtClean="0"/>
              <a:t> </a:t>
            </a:r>
            <a:r>
              <a:rPr lang="hu-HU" sz="2000" dirty="0" smtClean="0"/>
              <a:t>- </a:t>
            </a:r>
            <a:r>
              <a:rPr lang="hu-HU" sz="2000" b="1" dirty="0" err="1" smtClean="0"/>
              <a:t>vedúci</a:t>
            </a:r>
            <a:r>
              <a:rPr lang="hu-HU" sz="2000" b="1" dirty="0" smtClean="0"/>
              <a:t> partner </a:t>
            </a:r>
            <a:r>
              <a:rPr lang="hu-HU" sz="2000" b="1" dirty="0" err="1" smtClean="0"/>
              <a:t>projektu</a:t>
            </a:r>
            <a:r>
              <a:rPr lang="hu-HU" sz="2000" b="1" dirty="0" smtClean="0"/>
              <a:t> (SR)</a:t>
            </a:r>
          </a:p>
          <a:p>
            <a:r>
              <a:rPr lang="hu-HU" sz="2000" b="1" dirty="0" err="1" smtClean="0"/>
              <a:t>Domáci</a:t>
            </a:r>
            <a:r>
              <a:rPr lang="hu-HU" sz="2000" b="1" dirty="0" smtClean="0"/>
              <a:t> partneri:</a:t>
            </a:r>
            <a:endParaRPr lang="hu-HU" sz="2000" b="1" dirty="0"/>
          </a:p>
          <a:p>
            <a:pPr>
              <a:buNone/>
            </a:pPr>
            <a:r>
              <a:rPr lang="sk-SK" sz="2000" dirty="0" smtClean="0"/>
              <a:t>      </a:t>
            </a:r>
            <a:r>
              <a:rPr lang="sk-SK" sz="2000" dirty="0" err="1" smtClean="0"/>
              <a:t>Mikroregión</a:t>
            </a:r>
            <a:r>
              <a:rPr lang="sk-SK" sz="2000" dirty="0" smtClean="0"/>
              <a:t> </a:t>
            </a:r>
            <a:r>
              <a:rPr lang="sk-SK" sz="2000" dirty="0"/>
              <a:t>Medzičilizie – Csilizközi Kistérség</a:t>
            </a:r>
          </a:p>
          <a:p>
            <a:pPr>
              <a:buNone/>
            </a:pPr>
            <a:r>
              <a:rPr lang="sk-SK" sz="2000" dirty="0" smtClean="0"/>
              <a:t>      </a:t>
            </a:r>
            <a:r>
              <a:rPr lang="sk-SK" sz="2000" dirty="0" err="1" smtClean="0"/>
              <a:t>Mikroregión</a:t>
            </a:r>
            <a:r>
              <a:rPr lang="sk-SK" sz="2000" dirty="0" smtClean="0"/>
              <a:t> </a:t>
            </a:r>
            <a:r>
              <a:rPr lang="sk-SK" sz="2000" dirty="0"/>
              <a:t>Warkun – </a:t>
            </a:r>
            <a:r>
              <a:rPr lang="sk-SK" sz="2000" dirty="0" err="1"/>
              <a:t>Warkun</a:t>
            </a:r>
            <a:r>
              <a:rPr lang="sk-SK" sz="2000" dirty="0"/>
              <a:t> </a:t>
            </a:r>
            <a:r>
              <a:rPr lang="sk-SK" sz="2000" dirty="0" err="1" smtClean="0"/>
              <a:t>Kistérség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      Regionálna rozvojová agentúra ISTER</a:t>
            </a:r>
            <a:endParaRPr lang="sk-SK" sz="2000" dirty="0"/>
          </a:p>
          <a:p>
            <a:r>
              <a:rPr lang="sk-SK" sz="2000" dirty="0" smtClean="0"/>
              <a:t>Obec </a:t>
            </a:r>
            <a:r>
              <a:rPr lang="sk-SK" sz="2000" dirty="0" err="1" smtClean="0"/>
              <a:t>Lipót</a:t>
            </a:r>
            <a:r>
              <a:rPr lang="sk-SK" sz="2000" dirty="0" smtClean="0"/>
              <a:t>(HU) – </a:t>
            </a:r>
            <a:r>
              <a:rPr lang="sk-SK" sz="2000" b="1" dirty="0" smtClean="0"/>
              <a:t>cezhraničný partner projektu</a:t>
            </a:r>
          </a:p>
          <a:p>
            <a:r>
              <a:rPr lang="sk-SK" sz="2000" dirty="0" smtClean="0"/>
              <a:t>Obec </a:t>
            </a:r>
            <a:r>
              <a:rPr lang="sk-SK" sz="2000" dirty="0" err="1" smtClean="0"/>
              <a:t>Hédervár</a:t>
            </a:r>
            <a:r>
              <a:rPr lang="sk-SK" sz="2000" dirty="0" smtClean="0"/>
              <a:t> (HU) – ďalší maďarský partner projektu</a:t>
            </a:r>
            <a:endParaRPr lang="sk-SK" sz="2200" dirty="0"/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9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en-GB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en-GB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410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51520" y="548680"/>
            <a:ext cx="8496944" cy="5832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lvl="0" indent="0" algn="ctr">
              <a:lnSpc>
                <a:spcPct val="110000"/>
              </a:lnSpc>
              <a:buNone/>
            </a:pPr>
            <a:r>
              <a:rPr lang="sk-SK" sz="2800" b="1" u="sng" dirty="0" smtClean="0">
                <a:solidFill>
                  <a:schemeClr val="tx2"/>
                </a:solidFill>
                <a:cs typeface="Times New Roman" pitchFamily="18" charset="0"/>
              </a:rPr>
              <a:t>Najväčšie výhody nového partnerstva:</a:t>
            </a:r>
          </a:p>
          <a:p>
            <a:pPr marL="45720" lvl="0" indent="0" algn="ctr">
              <a:lnSpc>
                <a:spcPct val="110000"/>
              </a:lnSpc>
              <a:buNone/>
            </a:pPr>
            <a:endParaRPr lang="sk-SK" sz="2800" u="sng" dirty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FontTx/>
              <a:buChar char="-"/>
            </a:pPr>
            <a:r>
              <a:rPr lang="sk-SK" sz="2900" dirty="0" smtClean="0">
                <a:solidFill>
                  <a:prstClr val="black"/>
                </a:solidFill>
                <a:cs typeface="Times New Roman" pitchFamily="18" charset="0"/>
              </a:rPr>
              <a:t>Prepojenie Žitného ostrova so </a:t>
            </a:r>
            <a:r>
              <a:rPr lang="sk-SK" sz="2900" dirty="0" err="1" smtClean="0">
                <a:solidFill>
                  <a:prstClr val="black"/>
                </a:solidFill>
                <a:cs typeface="Times New Roman" pitchFamily="18" charset="0"/>
              </a:rPr>
              <a:t>Szigetköz-om</a:t>
            </a:r>
            <a:endParaRPr lang="sk-SK" sz="29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FontTx/>
              <a:buChar char="-"/>
            </a:pPr>
            <a:r>
              <a:rPr lang="sk-SK" sz="2900" dirty="0" smtClean="0">
                <a:solidFill>
                  <a:prstClr val="black"/>
                </a:solidFill>
                <a:cs typeface="Times New Roman" pitchFamily="18" charset="0"/>
              </a:rPr>
              <a:t>Zvýšenie počtu turistických atrakcií pre cyklistov </a:t>
            </a:r>
          </a:p>
          <a:p>
            <a:pPr marL="45720" lvl="0" indent="0" algn="just">
              <a:lnSpc>
                <a:spcPct val="110000"/>
              </a:lnSpc>
              <a:buFontTx/>
              <a:buChar char="-"/>
            </a:pPr>
            <a:r>
              <a:rPr lang="sk-SK" sz="2900" dirty="0" smtClean="0">
                <a:solidFill>
                  <a:prstClr val="black"/>
                </a:solidFill>
                <a:cs typeface="Times New Roman" pitchFamily="18" charset="0"/>
              </a:rPr>
              <a:t>Nadväznosť projektu cyklotrás na ďalšie rozvojové projekty – napr. na už ukončený projekt kompy (HUSK), na projekt  mostu pre peších a cyklistov Dobrohošť – </a:t>
            </a:r>
            <a:r>
              <a:rPr lang="sk-SK" sz="2900" dirty="0" err="1" smtClean="0">
                <a:solidFill>
                  <a:prstClr val="black"/>
                </a:solidFill>
                <a:cs typeface="Times New Roman" pitchFamily="18" charset="0"/>
              </a:rPr>
              <a:t>Dunakiliti</a:t>
            </a:r>
            <a:r>
              <a:rPr lang="sk-SK" sz="2900" dirty="0" smtClean="0">
                <a:solidFill>
                  <a:prstClr val="black"/>
                </a:solidFill>
                <a:cs typeface="Times New Roman" pitchFamily="18" charset="0"/>
              </a:rPr>
              <a:t>, a iné.</a:t>
            </a: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en-GB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en-GB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410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51520" y="548680"/>
            <a:ext cx="8496944" cy="583264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" lvl="0" indent="0" algn="ctr">
              <a:lnSpc>
                <a:spcPct val="110000"/>
              </a:lnSpc>
              <a:buNone/>
            </a:pPr>
            <a:r>
              <a:rPr lang="sk-SK" sz="2800" b="1" u="sng" dirty="0" smtClean="0">
                <a:solidFill>
                  <a:schemeClr val="tx2"/>
                </a:solidFill>
                <a:cs typeface="Times New Roman" pitchFamily="18" charset="0"/>
              </a:rPr>
              <a:t>Ciele projektu:</a:t>
            </a:r>
          </a:p>
          <a:p>
            <a:pPr marL="45720" lvl="0" indent="0" algn="ctr">
              <a:lnSpc>
                <a:spcPct val="110000"/>
              </a:lnSpc>
              <a:buNone/>
            </a:pPr>
            <a:endParaRPr lang="sk-SK" sz="2800" u="sng" dirty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r>
              <a:rPr lang="sk-SK" sz="2800" b="1" dirty="0" smtClean="0"/>
              <a:t>Globálny cieľ: </a:t>
            </a:r>
            <a:r>
              <a:rPr lang="sk-SK" sz="2800" dirty="0" smtClean="0"/>
              <a:t>zlepšenie dostupnosti a komunikácie v spoločnom </a:t>
            </a:r>
            <a:r>
              <a:rPr lang="sk-SK" sz="2800" dirty="0" err="1" smtClean="0"/>
              <a:t>slovensko</a:t>
            </a:r>
            <a:r>
              <a:rPr lang="sk-SK" sz="2800" dirty="0" smtClean="0"/>
              <a:t> – maďarskom prihraničnom regióne</a:t>
            </a:r>
          </a:p>
          <a:p>
            <a:pPr>
              <a:buNone/>
            </a:pPr>
            <a:r>
              <a:rPr lang="sk-SK" sz="2800" dirty="0" smtClean="0"/>
              <a:t> </a:t>
            </a:r>
            <a:r>
              <a:rPr lang="sk-SK" sz="2800" b="1" dirty="0" smtClean="0"/>
              <a:t>Špecifické ciele:</a:t>
            </a:r>
          </a:p>
          <a:p>
            <a:r>
              <a:rPr lang="sk-SK" sz="2800" dirty="0" smtClean="0"/>
              <a:t>pokračovať v realizácii projektu Cyklotrasy bez hraníc, HUSK/1101/2.3.1/0302 - 2. etapou výstavby</a:t>
            </a:r>
          </a:p>
          <a:p>
            <a:r>
              <a:rPr lang="sk-SK" sz="2800" dirty="0" smtClean="0"/>
              <a:t>skvalitniť životné podmienky obyvateľstva a zvýšiť bezpečnosť premávky</a:t>
            </a:r>
          </a:p>
          <a:p>
            <a:r>
              <a:rPr lang="sk-SK" sz="2800" dirty="0" smtClean="0"/>
              <a:t>vytvoriť podmienky pre environmentálne šetrnejšie formy cestovania, pre ďalší rozvoj CR v riešených územiach</a:t>
            </a:r>
          </a:p>
          <a:p>
            <a:r>
              <a:rPr lang="sk-SK" sz="2800" dirty="0" smtClean="0"/>
              <a:t>podporiť kultúrnu a sociálnu súdržnosť v </a:t>
            </a:r>
            <a:r>
              <a:rPr lang="sk-SK" sz="2800" dirty="0" err="1" smtClean="0"/>
              <a:t>prihraničí</a:t>
            </a:r>
            <a:r>
              <a:rPr lang="sk-SK" sz="2800" dirty="0" smtClean="0"/>
              <a:t> žijúceho obyvateľstva majúceho spoločné zvyklosti, </a:t>
            </a:r>
            <a:r>
              <a:rPr lang="pl-PL" sz="2800" dirty="0" smtClean="0"/>
              <a:t>tradície, históriu, kultúru, ale aj jazyk</a:t>
            </a:r>
          </a:p>
          <a:p>
            <a:r>
              <a:rPr lang="sk-SK" sz="2800" dirty="0" smtClean="0"/>
              <a:t>podporiť a upevniť cezhraničnú spoluprácu na úrovni projektových partnerov, ako aj na úrovni všetkých cieľových skupín projektu</a:t>
            </a:r>
            <a:endParaRPr lang="sk-SK" sz="29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en-GB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en-GB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410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683568" y="548680"/>
            <a:ext cx="8064896" cy="561662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5720" lvl="0" indent="0" algn="just">
              <a:lnSpc>
                <a:spcPct val="110000"/>
              </a:lnSpc>
              <a:buNone/>
            </a:pPr>
            <a:endParaRPr lang="sk-SK" sz="29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indent="0" algn="just">
              <a:lnSpc>
                <a:spcPct val="110000"/>
              </a:lnSpc>
              <a:buNone/>
            </a:pPr>
            <a:r>
              <a:rPr lang="sk-SK" sz="3100" b="1" u="sng" dirty="0" smtClean="0">
                <a:solidFill>
                  <a:schemeClr val="tx2"/>
                </a:solidFill>
                <a:cs typeface="Times New Roman" pitchFamily="18" charset="0"/>
              </a:rPr>
              <a:t>Implementácia: </a:t>
            </a:r>
            <a:r>
              <a:rPr lang="sk-SK" sz="3100" dirty="0" smtClean="0"/>
              <a:t>2014 október – 2015 jún (8 mesiacov)</a:t>
            </a: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31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r>
              <a:rPr lang="sk-SK" sz="2600" dirty="0" smtClean="0">
                <a:solidFill>
                  <a:prstClr val="black"/>
                </a:solidFill>
                <a:cs typeface="Times New Roman" pitchFamily="18" charset="0"/>
              </a:rPr>
              <a:t>Celkový rozpočet projektu vrátane </a:t>
            </a:r>
            <a:r>
              <a:rPr lang="sk-SK" sz="2600" dirty="0">
                <a:solidFill>
                  <a:prstClr val="black"/>
                </a:solidFill>
                <a:cs typeface="Times New Roman" pitchFamily="18" charset="0"/>
              </a:rPr>
              <a:t>výstavby 2.etapy a rozšírenia 1.etapy :  </a:t>
            </a:r>
            <a:r>
              <a:rPr lang="sk-SK" sz="3100" dirty="0" smtClean="0">
                <a:solidFill>
                  <a:prstClr val="black"/>
                </a:solidFill>
                <a:cs typeface="Times New Roman" pitchFamily="18" charset="0"/>
              </a:rPr>
              <a:t>	 					 </a:t>
            </a:r>
            <a:r>
              <a:rPr lang="sk-SK" sz="3100" b="1" dirty="0" smtClean="0">
                <a:solidFill>
                  <a:prstClr val="black"/>
                </a:solidFill>
                <a:cs typeface="Times New Roman" pitchFamily="18" charset="0"/>
              </a:rPr>
              <a:t>1 960 238,63 E</a:t>
            </a:r>
            <a:r>
              <a:rPr lang="en-GB" sz="3100" b="1" dirty="0" smtClean="0">
                <a:solidFill>
                  <a:prstClr val="black"/>
                </a:solidFill>
                <a:cs typeface="Times New Roman" pitchFamily="18" charset="0"/>
              </a:rPr>
              <a:t>UR</a:t>
            </a:r>
            <a:r>
              <a:rPr lang="sk-SK" sz="31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marL="45720" lvl="0" indent="0" algn="just">
              <a:lnSpc>
                <a:spcPct val="110000"/>
              </a:lnSpc>
              <a:buNone/>
            </a:pPr>
            <a:r>
              <a:rPr lang="sk-SK" sz="2600" dirty="0">
                <a:solidFill>
                  <a:prstClr val="black"/>
                </a:solidFill>
                <a:cs typeface="Times New Roman" pitchFamily="18" charset="0"/>
              </a:rPr>
              <a:t>Rozpočet projektu na slov. strane vrátane výstavby 2.etapy a rozšírenia </a:t>
            </a:r>
            <a:r>
              <a:rPr lang="sk-SK" sz="2400" dirty="0">
                <a:solidFill>
                  <a:prstClr val="black"/>
                </a:solidFill>
                <a:cs typeface="Times New Roman" pitchFamily="18" charset="0"/>
              </a:rPr>
              <a:t>1.etapy </a:t>
            </a:r>
            <a:r>
              <a:rPr lang="sk-SK" sz="3100" dirty="0" smtClean="0">
                <a:solidFill>
                  <a:prstClr val="black"/>
                </a:solidFill>
                <a:cs typeface="Times New Roman" pitchFamily="18" charset="0"/>
              </a:rPr>
              <a:t>:	 </a:t>
            </a:r>
            <a:r>
              <a:rPr lang="sk-SK" sz="3100" dirty="0" smtClean="0">
                <a:solidFill>
                  <a:prstClr val="black"/>
                </a:solidFill>
                <a:cs typeface="Times New Roman" pitchFamily="18" charset="0"/>
              </a:rPr>
              <a:t>					 </a:t>
            </a:r>
            <a:r>
              <a:rPr lang="sk-SK" sz="3100" b="1" dirty="0" smtClean="0">
                <a:solidFill>
                  <a:prstClr val="black"/>
                </a:solidFill>
                <a:cs typeface="Times New Roman" pitchFamily="18" charset="0"/>
              </a:rPr>
              <a:t>1 335 324,11 EUR </a:t>
            </a:r>
          </a:p>
          <a:p>
            <a:pPr marL="45720" lvl="0" indent="0" algn="just">
              <a:lnSpc>
                <a:spcPct val="110000"/>
              </a:lnSpc>
              <a:buNone/>
            </a:pPr>
            <a:r>
              <a:rPr lang="sk-SK" sz="3100" dirty="0" smtClean="0">
                <a:solidFill>
                  <a:prstClr val="black"/>
                </a:solidFill>
                <a:cs typeface="Times New Roman" pitchFamily="18" charset="0"/>
              </a:rPr>
              <a:t>Rozpočet projektu na maď. strane:	    </a:t>
            </a:r>
            <a:r>
              <a:rPr lang="sk-SK" sz="3100" b="1" dirty="0" smtClean="0">
                <a:solidFill>
                  <a:prstClr val="black"/>
                </a:solidFill>
                <a:cs typeface="Times New Roman" pitchFamily="18" charset="0"/>
              </a:rPr>
              <a:t>624 914,52 EUR</a:t>
            </a:r>
          </a:p>
          <a:p>
            <a:pPr marL="45720" indent="0" algn="just">
              <a:lnSpc>
                <a:spcPct val="110000"/>
              </a:lnSpc>
              <a:buNone/>
            </a:pPr>
            <a:r>
              <a:rPr lang="sk-SK" sz="3100" b="1" dirty="0" smtClean="0">
                <a:solidFill>
                  <a:prstClr val="black"/>
                </a:solidFill>
                <a:cs typeface="Times New Roman" pitchFamily="18" charset="0"/>
              </a:rPr>
              <a:t>(v tom 85 % zdroje ERDF, 10 % zdroje štátneho rozpočtu, 5 % vlastné zdroje do projektu zapojených partnerov)</a:t>
            </a: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en-GB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r>
              <a:rPr lang="en-GB" sz="2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GB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662622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0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683568" y="548680"/>
            <a:ext cx="8064896" cy="590465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" lvl="0" indent="0" algn="just">
              <a:lnSpc>
                <a:spcPct val="110000"/>
              </a:lnSpc>
              <a:buNone/>
            </a:pPr>
            <a:endParaRPr lang="sk-SK" sz="29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indent="0" algn="ctr">
              <a:lnSpc>
                <a:spcPct val="110000"/>
              </a:lnSpc>
              <a:buNone/>
            </a:pPr>
            <a:r>
              <a:rPr lang="sk-SK" sz="3100" b="1" u="sng" dirty="0" smtClean="0">
                <a:solidFill>
                  <a:schemeClr val="tx2"/>
                </a:solidFill>
                <a:cs typeface="Times New Roman" pitchFamily="18" charset="0"/>
              </a:rPr>
              <a:t>Aktivity projektu:</a:t>
            </a:r>
            <a:endParaRPr lang="sk-SK" sz="31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560070" lvl="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sk-SK" sz="2600" dirty="0" smtClean="0">
                <a:solidFill>
                  <a:prstClr val="black"/>
                </a:solidFill>
                <a:cs typeface="Times New Roman" pitchFamily="18" charset="0"/>
              </a:rPr>
              <a:t>Verejné obstarávanie s cieľom výberu najvhodnejších dodávateľov prác a služieb</a:t>
            </a:r>
          </a:p>
          <a:p>
            <a:pPr marL="560070" lvl="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sk-SK" sz="2600" dirty="0" smtClean="0"/>
              <a:t>Výstavba a značenie cyklotrás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dirty="0" smtClean="0"/>
              <a:t>Publicita projektu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dirty="0" smtClean="0"/>
              <a:t>Obstaranie digitálnych interaktívnych totemov </a:t>
            </a:r>
            <a:r>
              <a:rPr lang="sk-SK" sz="2600" dirty="0" smtClean="0">
                <a:solidFill>
                  <a:srgbClr val="FF0000"/>
                </a:solidFill>
              </a:rPr>
              <a:t>- nové</a:t>
            </a:r>
          </a:p>
          <a:p>
            <a:pPr>
              <a:buNone/>
            </a:pPr>
            <a:endParaRPr lang="sk-SK" sz="2600" dirty="0" smtClean="0"/>
          </a:p>
          <a:p>
            <a:pPr>
              <a:buNone/>
            </a:pPr>
            <a:r>
              <a:rPr lang="sk-SK" sz="2600" dirty="0" smtClean="0"/>
              <a:t>Exteriérové totemy s LCD dotykovým displejom budú poskytovať </a:t>
            </a:r>
            <a:r>
              <a:rPr lang="sk-SK" sz="2600" dirty="0" err="1" smtClean="0"/>
              <a:t>online</a:t>
            </a:r>
            <a:r>
              <a:rPr lang="sk-SK" sz="2600" dirty="0" smtClean="0"/>
              <a:t> aktuálne informácie o mieste kde sa turisti práve nachádzajú, o regióne, jeho pozoruhodnostiach, kultúrno-spoločenských podujatiach, možnostiach ubytovania a stravovania...a to formou textových informácií, fotografií, máp a pod. Totemy budú rozmiestnené v centrách obcí Malé Dvorníky, Ohrady a Topoľníky.</a:t>
            </a:r>
          </a:p>
          <a:p>
            <a:pPr>
              <a:buNone/>
            </a:pPr>
            <a:r>
              <a:rPr lang="sk-SK" sz="2600" dirty="0" smtClean="0"/>
              <a:t>Túto aktivitu realizuje vedúci partner projektu v úzkej spolupráci s obcou </a:t>
            </a:r>
            <a:r>
              <a:rPr lang="sk-SK" sz="2600" dirty="0" err="1" smtClean="0"/>
              <a:t>Lipót</a:t>
            </a:r>
            <a:r>
              <a:rPr lang="sk-SK" sz="2600" dirty="0" smtClean="0"/>
              <a:t>, ktorá bude poskytovať "</a:t>
            </a:r>
            <a:r>
              <a:rPr lang="sk-SK" sz="2600" dirty="0" err="1" smtClean="0"/>
              <a:t>best</a:t>
            </a:r>
            <a:r>
              <a:rPr lang="sk-SK" sz="2600" dirty="0" smtClean="0"/>
              <a:t> </a:t>
            </a:r>
            <a:r>
              <a:rPr lang="sk-SK" sz="2600" dirty="0" err="1" smtClean="0"/>
              <a:t>practice</a:t>
            </a:r>
            <a:r>
              <a:rPr lang="sk-SK" sz="2600" dirty="0" smtClean="0"/>
              <a:t>" - svoje skúsenosti a znalosti, ktoré získala pri realizovaní rovnakej investície na území </a:t>
            </a:r>
            <a:r>
              <a:rPr lang="sk-SK" sz="2600" dirty="0" err="1" smtClean="0"/>
              <a:t>Szigetközu</a:t>
            </a:r>
            <a:endParaRPr lang="sk-SK" sz="26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en-GB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r>
              <a:rPr lang="en-GB" sz="2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GB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10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683568" y="548680"/>
            <a:ext cx="8064896" cy="561662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" lvl="0" indent="0" algn="just">
              <a:lnSpc>
                <a:spcPct val="110000"/>
              </a:lnSpc>
              <a:buNone/>
            </a:pPr>
            <a:endParaRPr lang="sk-SK" sz="29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ctr">
              <a:lnSpc>
                <a:spcPct val="110000"/>
              </a:lnSpc>
              <a:buNone/>
            </a:pPr>
            <a:r>
              <a:rPr lang="sk-SK" sz="3100" b="1" dirty="0" smtClean="0">
                <a:solidFill>
                  <a:prstClr val="black"/>
                </a:solidFill>
                <a:cs typeface="Times New Roman" pitchFamily="18" charset="0"/>
              </a:rPr>
              <a:t>Dĺžka stavaného úseku v rámci Rozšírenia </a:t>
            </a:r>
            <a:r>
              <a:rPr lang="sk-SK" sz="3100" b="1" dirty="0">
                <a:solidFill>
                  <a:prstClr val="black"/>
                </a:solidFill>
                <a:cs typeface="Times New Roman" pitchFamily="18" charset="0"/>
              </a:rPr>
              <a:t>1.etapy </a:t>
            </a:r>
            <a:r>
              <a:rPr lang="sk-SK" sz="3100" b="1" dirty="0" smtClean="0">
                <a:solidFill>
                  <a:prstClr val="black"/>
                </a:solidFill>
                <a:cs typeface="Times New Roman" pitchFamily="18" charset="0"/>
              </a:rPr>
              <a:t>a</a:t>
            </a:r>
            <a:r>
              <a:rPr lang="sk-SK" sz="3100" b="1" dirty="0">
                <a:solidFill>
                  <a:prstClr val="black"/>
                </a:solidFill>
                <a:cs typeface="Times New Roman" pitchFamily="18" charset="0"/>
              </a:rPr>
              <a:t> výstavby</a:t>
            </a:r>
            <a:r>
              <a:rPr lang="sk-SK" sz="3100" b="1" dirty="0" smtClean="0">
                <a:solidFill>
                  <a:prstClr val="black"/>
                </a:solidFill>
                <a:cs typeface="Times New Roman" pitchFamily="18" charset="0"/>
              </a:rPr>
              <a:t> 2. etapy na území SR </a:t>
            </a:r>
          </a:p>
          <a:p>
            <a:pPr marL="502920" lvl="0" indent="-457200" algn="ctr">
              <a:lnSpc>
                <a:spcPct val="110000"/>
              </a:lnSpc>
              <a:buFontTx/>
              <a:buChar char="-"/>
            </a:pPr>
            <a:r>
              <a:rPr lang="sk-SK" sz="3100" b="1" dirty="0" smtClean="0">
                <a:solidFill>
                  <a:prstClr val="black"/>
                </a:solidFill>
                <a:cs typeface="Times New Roman" pitchFamily="18" charset="0"/>
              </a:rPr>
              <a:t>Rozšírenie 1.etapy: </a:t>
            </a:r>
            <a:r>
              <a:rPr lang="sk-SK" sz="3100" b="1" dirty="0" smtClean="0">
                <a:solidFill>
                  <a:srgbClr val="002060"/>
                </a:solidFill>
                <a:cs typeface="Times New Roman" pitchFamily="18" charset="0"/>
              </a:rPr>
              <a:t>1,17 km , </a:t>
            </a:r>
          </a:p>
          <a:p>
            <a:pPr marL="502920" lvl="0" indent="-457200" algn="ctr">
              <a:lnSpc>
                <a:spcPct val="110000"/>
              </a:lnSpc>
              <a:buFontTx/>
              <a:buChar char="-"/>
            </a:pPr>
            <a:r>
              <a:rPr lang="sk-SK" sz="3100" b="1" dirty="0" smtClean="0">
                <a:solidFill>
                  <a:prstClr val="black"/>
                </a:solidFill>
                <a:cs typeface="Times New Roman" pitchFamily="18" charset="0"/>
              </a:rPr>
              <a:t>2.etapa: </a:t>
            </a:r>
            <a:r>
              <a:rPr lang="sk-SK" sz="3100" b="1" dirty="0" smtClean="0">
                <a:solidFill>
                  <a:srgbClr val="002060"/>
                </a:solidFill>
                <a:cs typeface="Times New Roman" pitchFamily="18" charset="0"/>
              </a:rPr>
              <a:t>6,88</a:t>
            </a:r>
            <a:r>
              <a:rPr lang="en-GB" sz="3100" b="1" dirty="0" smtClean="0">
                <a:solidFill>
                  <a:srgbClr val="002060"/>
                </a:solidFill>
                <a:cs typeface="Times New Roman" pitchFamily="18" charset="0"/>
              </a:rPr>
              <a:t> km</a:t>
            </a:r>
            <a:r>
              <a:rPr lang="sk-SK" sz="31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sk-SK" sz="2400" dirty="0" smtClean="0"/>
              <a:t>Úseky cyklotrás na území SR budú v prevažnej miere intravilány a ich úlohou je prepojiť stavané úseky cyklotrás, ktoré sú predmetom 1. etapy výstavby</a:t>
            </a:r>
          </a:p>
          <a:p>
            <a:pPr>
              <a:buNone/>
            </a:pPr>
            <a:endParaRPr lang="sk-SK" sz="2400" dirty="0" smtClean="0"/>
          </a:p>
          <a:p>
            <a:r>
              <a:rPr lang="sk-SK" sz="2400" dirty="0" smtClean="0"/>
              <a:t>Z dôvodu ich geografického umiestnenia vo vnútorných častiach obce budú z hľadiska materiálového prevedenia vyhotovené prevažne zo zámkovej dlažby</a:t>
            </a:r>
          </a:p>
          <a:p>
            <a:endParaRPr lang="sk-SK" sz="2400" dirty="0" smtClean="0"/>
          </a:p>
          <a:p>
            <a:r>
              <a:rPr lang="sk-SK" sz="2400" dirty="0" smtClean="0"/>
              <a:t>Všetky novovybudované úseky budú plne bezbariérové a budú doplnené vhodným dopravným značením</a:t>
            </a:r>
            <a:endParaRPr lang="en-GB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en-GB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r>
              <a:rPr lang="en-GB" sz="2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GB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10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683568" y="548680"/>
            <a:ext cx="8064896" cy="561662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" lvl="0" indent="0" algn="just">
              <a:lnSpc>
                <a:spcPct val="110000"/>
              </a:lnSpc>
              <a:buNone/>
            </a:pPr>
            <a:endParaRPr lang="sk-SK" sz="29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ctr">
              <a:lnSpc>
                <a:spcPct val="110000"/>
              </a:lnSpc>
              <a:buNone/>
            </a:pPr>
            <a:r>
              <a:rPr lang="sk-SK" sz="2400" b="1" dirty="0">
                <a:solidFill>
                  <a:prstClr val="black"/>
                </a:solidFill>
                <a:cs typeface="Times New Roman" pitchFamily="18" charset="0"/>
              </a:rPr>
              <a:t>Dĺžka stavaného úseku v rámci </a:t>
            </a:r>
            <a:r>
              <a:rPr lang="sk-SK" sz="2400" b="1" dirty="0" smtClean="0">
                <a:solidFill>
                  <a:prstClr val="black"/>
                </a:solidFill>
                <a:cs typeface="Times New Roman" pitchFamily="18" charset="0"/>
              </a:rPr>
              <a:t>rozšírenia </a:t>
            </a:r>
            <a:r>
              <a:rPr lang="sk-SK" sz="2400" b="1" dirty="0">
                <a:solidFill>
                  <a:prstClr val="black"/>
                </a:solidFill>
                <a:cs typeface="Times New Roman" pitchFamily="18" charset="0"/>
              </a:rPr>
              <a:t>1.etapy a výstavby 2. etapy na území SR </a:t>
            </a:r>
          </a:p>
          <a:p>
            <a:pPr marL="502920" lvl="0" indent="-457200" algn="ctr">
              <a:lnSpc>
                <a:spcPct val="110000"/>
              </a:lnSpc>
              <a:buFontTx/>
              <a:buChar char="-"/>
            </a:pPr>
            <a:r>
              <a:rPr lang="sk-SK" sz="2400" b="1" dirty="0">
                <a:solidFill>
                  <a:prstClr val="black"/>
                </a:solidFill>
                <a:cs typeface="Times New Roman" pitchFamily="18" charset="0"/>
              </a:rPr>
              <a:t>Rozšírenie 1.etapy: </a:t>
            </a:r>
            <a:r>
              <a:rPr lang="sk-SK" sz="2400" b="1" dirty="0">
                <a:solidFill>
                  <a:srgbClr val="002060"/>
                </a:solidFill>
                <a:cs typeface="Times New Roman" pitchFamily="18" charset="0"/>
              </a:rPr>
              <a:t>1,17 km , </a:t>
            </a:r>
          </a:p>
          <a:p>
            <a:pPr marL="502920" lvl="0" indent="-457200" algn="ctr">
              <a:lnSpc>
                <a:spcPct val="110000"/>
              </a:lnSpc>
              <a:buFontTx/>
              <a:buChar char="-"/>
            </a:pPr>
            <a:r>
              <a:rPr lang="sk-SK" sz="2400" b="1" dirty="0">
                <a:solidFill>
                  <a:prstClr val="black"/>
                </a:solidFill>
                <a:cs typeface="Times New Roman" pitchFamily="18" charset="0"/>
              </a:rPr>
              <a:t>2.etapa: </a:t>
            </a:r>
            <a:r>
              <a:rPr lang="sk-SK" sz="2400" b="1" dirty="0">
                <a:solidFill>
                  <a:srgbClr val="002060"/>
                </a:solidFill>
                <a:cs typeface="Times New Roman" pitchFamily="18" charset="0"/>
              </a:rPr>
              <a:t>6,88</a:t>
            </a:r>
            <a:r>
              <a:rPr lang="en-GB" sz="2400" b="1" dirty="0">
                <a:solidFill>
                  <a:srgbClr val="002060"/>
                </a:solidFill>
                <a:cs typeface="Times New Roman" pitchFamily="18" charset="0"/>
              </a:rPr>
              <a:t> km</a:t>
            </a:r>
            <a:r>
              <a:rPr lang="sk-SK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marL="45720" lvl="0" indent="0" algn="just">
              <a:lnSpc>
                <a:spcPct val="110000"/>
              </a:lnSpc>
              <a:buNone/>
            </a:pPr>
            <a:r>
              <a:rPr lang="sk-SK" sz="2400" b="1" dirty="0" smtClean="0">
                <a:solidFill>
                  <a:prstClr val="black"/>
                </a:solidFill>
                <a:cs typeface="Times New Roman" pitchFamily="18" charset="0"/>
              </a:rPr>
              <a:t>Výstavba 2.etapy</a:t>
            </a:r>
            <a:r>
              <a:rPr lang="sk-SK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sk-SK" sz="2400" b="1" dirty="0" smtClean="0">
                <a:solidFill>
                  <a:prstClr val="black"/>
                </a:solidFill>
                <a:cs typeface="Times New Roman" pitchFamily="18" charset="0"/>
              </a:rPr>
              <a:t>a rozšírenie </a:t>
            </a:r>
            <a:r>
              <a:rPr lang="sk-SK" sz="2400" b="1" dirty="0">
                <a:solidFill>
                  <a:prstClr val="black"/>
                </a:solidFill>
                <a:cs typeface="Times New Roman" pitchFamily="18" charset="0"/>
              </a:rPr>
              <a:t>1.etapy </a:t>
            </a:r>
            <a:r>
              <a:rPr lang="sk-SK" sz="2400" b="1" dirty="0" smtClean="0">
                <a:solidFill>
                  <a:prstClr val="black"/>
                </a:solidFill>
                <a:cs typeface="Times New Roman" pitchFamily="18" charset="0"/>
              </a:rPr>
              <a:t>:</a:t>
            </a:r>
            <a:endParaRPr lang="sk-SK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sk-SK" sz="2400" b="1" dirty="0" smtClean="0"/>
              <a:t>MR Klátovské rameno: 3,5215 km +</a:t>
            </a:r>
            <a:r>
              <a:rPr lang="sk-SK" sz="2400" b="1" dirty="0"/>
              <a:t>0,272 </a:t>
            </a:r>
            <a:r>
              <a:rPr lang="sk-SK" sz="2400" b="1" dirty="0" smtClean="0"/>
              <a:t>km (</a:t>
            </a:r>
            <a:r>
              <a:rPr lang="sk-SK" sz="2400" b="1" dirty="0"/>
              <a:t>v </a:t>
            </a:r>
            <a:r>
              <a:rPr lang="sk-SK" sz="2400" b="1" dirty="0" smtClean="0"/>
              <a:t>obciach </a:t>
            </a:r>
            <a:r>
              <a:rPr lang="sk-SK" sz="2400" dirty="0" smtClean="0"/>
              <a:t>Topoľníky, Ohrady, Veľké Dvorníky a Malé Dvorníky, Horné Mýto)</a:t>
            </a:r>
            <a:endParaRPr lang="sk-SK" sz="2400" b="1" dirty="0" smtClean="0"/>
          </a:p>
          <a:p>
            <a:r>
              <a:rPr lang="sk-SK" sz="2400" b="1" dirty="0" smtClean="0"/>
              <a:t>MR </a:t>
            </a:r>
            <a:r>
              <a:rPr lang="sk-SK" sz="2400" b="1" dirty="0" err="1" smtClean="0"/>
              <a:t>Medzičilizie</a:t>
            </a:r>
            <a:r>
              <a:rPr lang="sk-SK" sz="2400" b="1" dirty="0" smtClean="0"/>
              <a:t>: 1,4064 km (v obci Okoč a vo Veľkom Mederi)</a:t>
            </a:r>
          </a:p>
          <a:p>
            <a:r>
              <a:rPr lang="sk-SK" sz="2400" b="1" dirty="0" smtClean="0"/>
              <a:t>MR Warkun: 1,9578 </a:t>
            </a:r>
            <a:r>
              <a:rPr lang="sk-SK" sz="2400" b="1" dirty="0"/>
              <a:t>km+0,253 km </a:t>
            </a:r>
            <a:r>
              <a:rPr lang="sk-SK" sz="2400" b="1" dirty="0" smtClean="0"/>
              <a:t>(v obci Vrakúň a v obci Kútniky)</a:t>
            </a:r>
          </a:p>
          <a:p>
            <a:r>
              <a:rPr lang="sk-SK" sz="2400" b="1" dirty="0" smtClean="0"/>
              <a:t>MR Dunajská Magistrála: 0,642 km (</a:t>
            </a:r>
            <a:r>
              <a:rPr lang="sk-SK" sz="2400" b="1" dirty="0">
                <a:solidFill>
                  <a:prstClr val="black"/>
                </a:solidFill>
                <a:cs typeface="Times New Roman" pitchFamily="18" charset="0"/>
              </a:rPr>
              <a:t>rozšírenie 1.etapy </a:t>
            </a:r>
            <a:r>
              <a:rPr lang="sk-SK" sz="2400" b="1" dirty="0" smtClean="0"/>
              <a:t>v </a:t>
            </a:r>
            <a:r>
              <a:rPr lang="sk-SK" sz="2400" b="1" dirty="0"/>
              <a:t>obci </a:t>
            </a:r>
            <a:r>
              <a:rPr lang="sk-SK" sz="2400" b="1" dirty="0" smtClean="0"/>
              <a:t>Lehnice </a:t>
            </a:r>
            <a:r>
              <a:rPr lang="sk-SK" sz="2400" b="1" dirty="0"/>
              <a:t>a v obci </a:t>
            </a:r>
            <a:r>
              <a:rPr lang="sk-SK" sz="2400" b="1" dirty="0" smtClean="0"/>
              <a:t>Dobrohošť)</a:t>
            </a:r>
            <a:endParaRPr lang="sk-SK" sz="2400" b="1" dirty="0"/>
          </a:p>
          <a:p>
            <a:endParaRPr lang="en-GB" sz="2400" b="1" dirty="0" smtClean="0"/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sk-SK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endParaRPr lang="en-GB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" lvl="0" indent="0" algn="just">
              <a:lnSpc>
                <a:spcPct val="110000"/>
              </a:lnSpc>
              <a:buNone/>
            </a:pPr>
            <a:r>
              <a:rPr lang="en-GB" sz="2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GB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10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920</Words>
  <Application>Microsoft Office PowerPoint</Application>
  <PresentationFormat>Prezentácia na obrazovke (4:3)</PresentationFormat>
  <Paragraphs>146</Paragraphs>
  <Slides>14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Office-téma</vt:lpstr>
      <vt:lpstr>Cyklotrasy bez hraníc – 2.etapa výstavby  Kerékpárutak határok nélkül – az építés 2.fázisa HUSK1301/2.3.1/0023 Program cezhraničnej spolupráce  Maďarská republika – Slovenská republika 2007-2013 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Zoli HP</dc:creator>
  <cp:lastModifiedBy>Dell</cp:lastModifiedBy>
  <cp:revision>218</cp:revision>
  <cp:lastPrinted>2013-10-25T14:22:17Z</cp:lastPrinted>
  <dcterms:created xsi:type="dcterms:W3CDTF">2013-07-13T11:05:49Z</dcterms:created>
  <dcterms:modified xsi:type="dcterms:W3CDTF">2015-10-12T08:27:56Z</dcterms:modified>
</cp:coreProperties>
</file>